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8"/>
  </p:notesMasterIdLst>
  <p:sldIdLst>
    <p:sldId id="296" r:id="rId2"/>
    <p:sldId id="259" r:id="rId3"/>
    <p:sldId id="260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94" r:id="rId13"/>
    <p:sldId id="269" r:id="rId14"/>
    <p:sldId id="270" r:id="rId15"/>
    <p:sldId id="272" r:id="rId16"/>
    <p:sldId id="273" r:id="rId17"/>
    <p:sldId id="275" r:id="rId18"/>
    <p:sldId id="277" r:id="rId19"/>
    <p:sldId id="278" r:id="rId20"/>
    <p:sldId id="280" r:id="rId21"/>
    <p:sldId id="281" r:id="rId22"/>
    <p:sldId id="286" r:id="rId23"/>
    <p:sldId id="287" r:id="rId24"/>
    <p:sldId id="297" r:id="rId25"/>
    <p:sldId id="288" r:id="rId26"/>
    <p:sldId id="282" r:id="rId27"/>
  </p:sldIdLst>
  <p:sldSz cx="10402888" cy="7315200"/>
  <p:notesSz cx="6858000" cy="9144000"/>
  <p:defaultTextStyle>
    <a:defPPr>
      <a:defRPr lang="en-US"/>
    </a:defPPr>
    <a:lvl1pPr marL="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23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4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7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9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61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73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86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98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1" autoAdjust="0"/>
  </p:normalViewPr>
  <p:slideViewPr>
    <p:cSldViewPr>
      <p:cViewPr varScale="1">
        <p:scale>
          <a:sx n="71" d="100"/>
          <a:sy n="71" d="100"/>
        </p:scale>
        <p:origin x="-852" y="-9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ABE3-4FF6-4909-9C86-65EFF2B13EF9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4D9E-3EFC-4622-8D48-A3607EAD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কাকে বলে? এর উত্তর বলে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35051" y="0"/>
            <a:ext cx="11299753" cy="73152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189205" y="-22945"/>
            <a:ext cx="4185633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89154" y="-22945"/>
            <a:ext cx="3987774" cy="2467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025" y="2889041"/>
            <a:ext cx="3769517" cy="181563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025" y="4715819"/>
            <a:ext cx="3765476" cy="13446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1144" y="1617951"/>
            <a:ext cx="2427341" cy="801046"/>
          </a:xfrm>
        </p:spPr>
        <p:txBody>
          <a:bodyPr anchor="b"/>
          <a:lstStyle>
            <a:lvl1pPr algn="l">
              <a:defRPr sz="2700"/>
            </a:lvl1pPr>
          </a:lstStyle>
          <a:p>
            <a:fld id="{D4040034-024F-486C-B49C-E8E28C665354}" type="datetime12">
              <a:rPr lang="en-US" smtClean="0"/>
              <a:t>8:25 AM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91194" y="6494170"/>
            <a:ext cx="3987774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3675" y="6101297"/>
            <a:ext cx="3221428" cy="389467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9154" y="6101297"/>
            <a:ext cx="732282" cy="38946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291194" y="6494170"/>
            <a:ext cx="3987774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3867-FA54-4286-9C65-674F4A4536F3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1098823"/>
            <a:ext cx="1688823" cy="509903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8307" y="1098823"/>
            <a:ext cx="6170405" cy="5099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967-C3E6-44FE-81F8-5589E81115C5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0DFE-A75B-4506-B9BD-EC9A0BA89C01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27" y="3094218"/>
            <a:ext cx="7551273" cy="1452880"/>
          </a:xfrm>
        </p:spPr>
        <p:txBody>
          <a:bodyPr anchor="b"/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1928" y="4551680"/>
            <a:ext cx="7551271" cy="1621774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9E7-92B9-44F9-998D-05BB38098B77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AD3E-A24F-4CAC-B10D-CA5B4624250E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85929" y="2467661"/>
            <a:ext cx="3890680" cy="372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84667" y="2467660"/>
            <a:ext cx="3890680" cy="372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21" y="2470410"/>
            <a:ext cx="3478037" cy="682413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5139" y="3173008"/>
            <a:ext cx="3890680" cy="302485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1835" y="2470411"/>
            <a:ext cx="3476409" cy="682413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667" y="3173008"/>
            <a:ext cx="3890680" cy="302485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51D7-95BC-482E-9CFB-0CAB42D4EB43}" type="datetime12">
              <a:rPr lang="en-US" smtClean="0"/>
              <a:t>8:25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505A-3C67-4BB9-95C6-99C8CEFC0C5E}" type="datetime12">
              <a:rPr lang="en-US" smtClean="0"/>
              <a:t>8:25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45A7-08C5-4E6C-84B9-D6A1AE5009B0}" type="datetime12">
              <a:rPr lang="en-US" smtClean="0"/>
              <a:pPr/>
              <a:t>8:25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Md. Yunus Azad\Desktop\Frame\HOME PAGE 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" y="-150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35051" y="0"/>
            <a:ext cx="11299753" cy="73152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189205" y="-22945"/>
            <a:ext cx="4185633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89154" y="-22944"/>
            <a:ext cx="3987774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5DDB-8F06-430F-8CF7-F491AF049276}" type="datetime12">
              <a:rPr lang="en-US" smtClean="0"/>
              <a:t>8:25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030245" y="642009"/>
            <a:ext cx="4052686" cy="602500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654" y="913629"/>
            <a:ext cx="3515912" cy="5494116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291194" y="6494170"/>
            <a:ext cx="3987774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0453" y="6106491"/>
            <a:ext cx="3974650" cy="38946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383" y="2834597"/>
            <a:ext cx="3759525" cy="1560697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8696" y="4412793"/>
            <a:ext cx="3752940" cy="16190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35051" y="0"/>
            <a:ext cx="11299753" cy="73152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189205" y="-22945"/>
            <a:ext cx="4185633" cy="668996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289154" y="-22944"/>
            <a:ext cx="3987774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30245" y="642009"/>
            <a:ext cx="4052686" cy="602500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291194" y="6494170"/>
            <a:ext cx="3987774" cy="87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229" y="2838298"/>
            <a:ext cx="3755443" cy="1560576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599" y="740048"/>
            <a:ext cx="3822155" cy="5832653"/>
          </a:xfrm>
        </p:spPr>
        <p:txBody>
          <a:bodyPr/>
          <a:lstStyle>
            <a:lvl1pPr marL="0" indent="0">
              <a:buNone/>
              <a:defRPr sz="3500">
                <a:solidFill>
                  <a:schemeClr val="accent1"/>
                </a:solidFill>
              </a:defRPr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6464" y="4408628"/>
            <a:ext cx="3754975" cy="162086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E01-377D-4182-9B91-71C5EEB90542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0453" y="6106491"/>
            <a:ext cx="3974650" cy="38946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46763" y="0"/>
            <a:ext cx="11299753" cy="73152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20145" y="355720"/>
            <a:ext cx="9362599" cy="659802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89205" y="-22945"/>
            <a:ext cx="4185633" cy="7458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89154" y="-22944"/>
            <a:ext cx="3987774" cy="66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151" y="1096175"/>
            <a:ext cx="7991866" cy="1219200"/>
          </a:xfrm>
          <a:prstGeom prst="rect">
            <a:avLst/>
          </a:prstGeom>
        </p:spPr>
        <p:txBody>
          <a:bodyPr vert="horz" lIns="101242" tIns="50621" rIns="101242" bIns="50621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154" y="2478563"/>
            <a:ext cx="7710375" cy="3742909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3070" y="239459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rgbClr val="FEFEFE"/>
                </a:solidFill>
              </a:defRPr>
            </a:lvl1pPr>
          </a:lstStyle>
          <a:p>
            <a:fld id="{9A008EB9-0316-4222-A9AE-EC679680FE99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0453" y="6242304"/>
            <a:ext cx="3984306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9154" y="239457"/>
            <a:ext cx="1515559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/>
  <p:txStyles>
    <p:titleStyle>
      <a:lvl1pPr algn="l" defTabSz="1012424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9659" indent="-303727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708697" indent="-303727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12424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45281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8014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80623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3357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26090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348823" indent="-253106" algn="l" defTabSz="101242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034-024F-486C-B49C-E8E28C665354}" type="datetime12">
              <a:rPr lang="en-US" smtClean="0"/>
              <a:t>8:25 AM</a:t>
            </a:fld>
            <a:endParaRPr lang="en-US"/>
          </a:p>
        </p:txBody>
      </p:sp>
      <p:pic>
        <p:nvPicPr>
          <p:cNvPr id="5" name="Picture 3" descr="D:\Contents\Images\B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44" y="0"/>
            <a:ext cx="10078244" cy="525779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24644" y="5338482"/>
            <a:ext cx="10057747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ক্লাশে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ধন্যবাদ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096000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44" y="1219199"/>
            <a:ext cx="8305800" cy="467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5D7F20D-34AC-4008-B57A-E128F4376CB6}" type="datetime12">
              <a:rPr lang="en-US" smtClean="0"/>
              <a:t>8:25 AM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67" y="14304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" y="2362200"/>
            <a:ext cx="97300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67" y="4800600"/>
            <a:ext cx="9730008" cy="17026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59A-E19E-495F-B384-9D77F7A5F56D}" type="datetime12">
              <a:rPr lang="en-US" smtClean="0"/>
              <a:t>8:25 AM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381000"/>
            <a:ext cx="535474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53245" y="1524000"/>
            <a:ext cx="9372599" cy="19812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জাতি গঠনে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গুরুত্বপূর্ণ কেন?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51F8-8861-4638-A39C-A87FB1932C06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3245" y="3733800"/>
            <a:ext cx="9372599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bn-BD" sz="3200" dirty="0">
                <a:solidFill>
                  <a:srgbClr val="002060"/>
                </a:solidFill>
                <a:latin typeface="Calibri"/>
                <a:cs typeface="Vrinda"/>
              </a:rPr>
              <a:t>আল্লাহপাক পবিত্র কুরআনে বলেছেন-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Vrinda"/>
              </a:rPr>
              <a:t>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Vrinda"/>
              </a:rPr>
              <a:t>(সূরা আল-জুমুআ, আয়াত-১০)</a:t>
            </a:r>
          </a:p>
          <a:p>
            <a:pPr lvl="0" defTabSz="914400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Vrinda"/>
              </a:rPr>
              <a:t>মহানবি (সাঃ) বলেছেন- শ্রমজীবী আল্লাহর বন্ধু। (বায়হাকি) </a:t>
            </a:r>
          </a:p>
          <a:p>
            <a:pPr lvl="0" defTabSz="914400">
              <a:defRPr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Vrinda"/>
              </a:rPr>
              <a:t>তিনি আরও বলেছেন- অর্থ- ফরয ইবাদতের পর হালাল রুজি উপার্জন করা একটি ফরয ইবাদত। (বায়হাকি)</a:t>
            </a:r>
            <a:endParaRPr lang="en-US" sz="2400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4" y="1143000"/>
            <a:ext cx="7848600" cy="468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4644" y="58674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 এবং শ্রম দ্বারা অর্জিত খাদ্যকে উৎকৃষ্ট খাদ্য হিসাবে আখ্যা দিয়েছে।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AD-F0BC-43C6-BB3B-FB43B19F851A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5" y="1278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প্রসঙ্গে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" y="2362200"/>
            <a:ext cx="9615059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29" y="54102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A60D-76F7-46E0-9DB4-1BB3A9EC470B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16" y="5850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</a:t>
            </a:r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মেষ চরাতেন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E2EB-C1AD-491C-83B8-F16A207771E3}" type="datetime12">
              <a:rPr lang="en-US" smtClean="0"/>
              <a:t>8:25 AM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" y="1267899"/>
            <a:ext cx="8945224" cy="45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1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295400"/>
            <a:ext cx="44196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95400"/>
            <a:ext cx="44958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329" y="6180869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5269-AF59-4FA0-A370-2DD934D7483F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4" y="1181100"/>
            <a:ext cx="7772400" cy="489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8255" y="6172200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E8-0D94-4295-8F63-3CFC412275AB}" type="datetime12">
              <a:rPr lang="en-US" smtClean="0"/>
              <a:t>8:25 AM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40" y="1233532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2" y="1904999"/>
            <a:ext cx="8991600" cy="25003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4110407"/>
            <a:ext cx="9382979" cy="156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29" y="55626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47E-F0EE-4915-BFB5-A4BB120513EB}" type="datetime12">
              <a:rPr lang="en-US" smtClean="0"/>
              <a:t>8:25 AM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/>
          <a:stretch/>
        </p:blipFill>
        <p:spPr>
          <a:xfrm>
            <a:off x="1137444" y="1219200"/>
            <a:ext cx="8128000" cy="43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529" y="57150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হযরত ফাতিমা (রাঃ) নিজ হাত যাঁতা ঘুরাতেন। 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এজন্য তাঁর হাতে দাগ পড়ে গিয়েছিল।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BE6C-A2C7-4512-959D-46895F343736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sromer morzada\Final-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44" y="533400"/>
            <a:ext cx="9144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9844" y="3888238"/>
            <a:ext cx="10212728" cy="350316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2100" b="1" spc="50" dirty="0">
                <a:ln w="762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8:25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066800"/>
            <a:ext cx="4343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66800"/>
            <a:ext cx="457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1983" y="6096000"/>
            <a:ext cx="9730008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মানুষের নিজ হাতের কাজের বিনিময় এবং সৎ ব্যবসা থেকে প্রাপ্ত মুনাফা উত্তম উপার্জন।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CEA-D0AD-415A-A1EA-8B60727E05BE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sromer morzada\tea-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5304" y="1430096"/>
            <a:ext cx="4541290" cy="321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Md. Yunus Azad\Desktop\sromer morzada\shishu-s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44" y="1402911"/>
            <a:ext cx="4876800" cy="324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07013" y="5105400"/>
            <a:ext cx="9730008" cy="1394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মজুরের শরীরের ঘাম শুকানোর আগেই তার ন্যায্য মজুরি আদায় করে দিবে।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(বায়হাকি)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FBF-90E9-4093-8A9A-35676F504B96}" type="datetime12">
              <a:rPr lang="en-US" smtClean="0"/>
              <a:t>8:25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768106" y="304800"/>
            <a:ext cx="4719338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362200"/>
            <a:ext cx="8534400" cy="28194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কাজ তুমি নিজে করতে পার তার একটি তালিকা তৈরি করে শ্রেণিকক্ষে উপস্থাপন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680-468A-4291-A164-BE72C45A73E4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3048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367959"/>
            <a:ext cx="9319009" cy="311844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উন্নতিতে কোন বিষয়টি অধিক ভূমিকা রাখে?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খাদ্যকে ইসলাম উৎকৃষ্ট খাদ্য হিসেবে আখ্যা দিয়েছে?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 ইবাদতের পর আমাদের দ্বিতীয় ফরজ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 আল্লাহর বন্ধু- এটি কোন গ্রন্থের হাদিস?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A5-91DE-4A35-A350-2A7930EA1815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45A7-08C5-4E6C-84B9-D6A1AE5009B0}" type="datetime12">
              <a:rPr lang="en-US" smtClean="0"/>
              <a:pPr/>
              <a:t>8:25 AM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6644" y="533400"/>
            <a:ext cx="85343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</a:rPr>
              <a:t>উত্তর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</a:rPr>
              <a:t>সমুহ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</a:rPr>
              <a:t>-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</a:endParaRPr>
          </a:p>
          <a:p>
            <a:pPr lvl="0" defTabSz="914400">
              <a:defRPr/>
            </a:pP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</a:rPr>
              <a:t>১.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</a:rPr>
              <a:t>মানুষ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</a:rPr>
              <a:t>জীবনধারণের জন্য যেসব কাজ করে তাকে শ্রম বলে।</a:t>
            </a:r>
            <a:r>
              <a:rPr lang="bn-BD" sz="4800" dirty="0">
                <a:solidFill>
                  <a:srgbClr val="C00000"/>
                </a:solidFill>
                <a:latin typeface="Calibri"/>
              </a:rPr>
              <a:t> </a:t>
            </a:r>
            <a:endParaRPr lang="en-US" sz="4800" dirty="0" smtClean="0">
              <a:solidFill>
                <a:srgbClr val="C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en-US" sz="4800" dirty="0" smtClean="0">
                <a:solidFill>
                  <a:srgbClr val="C00000"/>
                </a:solidFill>
                <a:latin typeface="Calibri"/>
              </a:rPr>
              <a:t>২.</a:t>
            </a:r>
            <a:r>
              <a:rPr lang="bn-BD" sz="48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bn-BD" sz="4800" dirty="0">
                <a:solidFill>
                  <a:srgbClr val="C00000"/>
                </a:solidFill>
                <a:latin typeface="Calibri"/>
              </a:rPr>
              <a:t>পরিশ্রম। </a:t>
            </a:r>
            <a:endParaRPr lang="en-US" sz="4800" dirty="0">
              <a:solidFill>
                <a:srgbClr val="C00000"/>
              </a:solidFill>
              <a:latin typeface="Calibri"/>
            </a:endParaRPr>
          </a:p>
          <a:p>
            <a:pPr lvl="0" defTabSz="914400">
              <a:defRPr/>
            </a:pPr>
            <a:r>
              <a:rPr lang="bn-BD" sz="4800" dirty="0" smtClean="0">
                <a:solidFill>
                  <a:srgbClr val="C00000"/>
                </a:solidFill>
                <a:latin typeface="Calibri"/>
              </a:rPr>
              <a:t>৩</a:t>
            </a:r>
            <a:r>
              <a:rPr lang="bn-BD" sz="4800" dirty="0">
                <a:solidFill>
                  <a:srgbClr val="C00000"/>
                </a:solidFill>
                <a:latin typeface="Calibri"/>
              </a:rPr>
              <a:t>.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</a:rPr>
              <a:t>শ্রম দ্বারা অর্জিত খাদ্যকে। 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</a:endParaRPr>
          </a:p>
          <a:p>
            <a:pPr lvl="0" defTabSz="914400">
              <a:defRPr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</a:rPr>
              <a:t>৪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</a:rPr>
              <a:t>. হালাল রুকি উপার্জন করা। 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</a:endParaRPr>
          </a:p>
          <a:p>
            <a:pPr lvl="0" defTabSz="914400">
              <a:defRPr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</a:rPr>
              <a:t>৫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</a:rPr>
              <a:t>.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</a:rPr>
              <a:t>বায়হাকি</a:t>
            </a:r>
            <a:r>
              <a:rPr lang="en-US" sz="8000" dirty="0">
                <a:solidFill>
                  <a:srgbClr val="C00000"/>
                </a:solidFill>
                <a:latin typeface="NikoshBAN" pitchFamily="2" charset="0"/>
              </a:rPr>
              <a:t>।</a:t>
            </a:r>
            <a:endParaRPr lang="bn-BD" sz="8000" dirty="0">
              <a:solidFill>
                <a:srgbClr val="C0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0794" y="304800"/>
            <a:ext cx="46813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5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8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55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5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4" y="2286000"/>
            <a:ext cx="8991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 জীবন গঠনে শ্রমের গুরুত্ব বিশ্লেষণ কর।</a:t>
            </a:r>
            <a:endParaRPr lang="en-US" sz="60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81000"/>
            <a:ext cx="98298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3890" y="4553679"/>
            <a:ext cx="10058400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B89-F5AB-4DF6-B9EB-1473E85D65DF}" type="datetime12">
              <a:rPr lang="en-US" smtClean="0"/>
              <a:t>8:25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277644" y="1066801"/>
            <a:ext cx="4790099" cy="5903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644" y="2571192"/>
            <a:ext cx="4800600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(আখলাক)</a:t>
            </a:r>
            <a:endParaRPr lang="bn-BD" sz="30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6444" y="76200"/>
            <a:ext cx="3505199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21" y="1041487"/>
            <a:ext cx="4832623" cy="5921854"/>
          </a:xfrm>
          <a:prstGeom prst="roundRect">
            <a:avLst>
              <a:gd name="adj" fmla="val 435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400"/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ea typeface="+mn-ea"/>
                <a:cs typeface="NikoshBAN" pitchFamily="2" charset="0"/>
              </a:rPr>
              <a:t>মোহাম্মদ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ea typeface="+mn-ea"/>
                <a:cs typeface="NikoshBAN" pitchFamily="2" charset="0"/>
              </a:rPr>
              <a:t>আমীমুল</a:t>
            </a:r>
            <a:r>
              <a:rPr lang="en-US" sz="4400" dirty="0">
                <a:solidFill>
                  <a:srgbClr val="7030A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utonnyMJ" pitchFamily="2" charset="0"/>
                <a:ea typeface="+mn-ea"/>
                <a:cs typeface="NikoshBAN" pitchFamily="2" charset="0"/>
              </a:rPr>
              <a:t>এহছান</a:t>
            </a:r>
            <a:endParaRPr lang="en-US" sz="4400" dirty="0">
              <a:solidFill>
                <a:srgbClr val="7030A0"/>
              </a:solidFill>
              <a:latin typeface="SutonnyMJ" pitchFamily="2" charset="0"/>
              <a:ea typeface="+mn-ea"/>
              <a:cs typeface="NikoshBAN" pitchFamily="2" charset="0"/>
            </a:endParaRPr>
          </a:p>
          <a:p>
            <a:pPr lvl="0" algn="ctr" defTabSz="914400"/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ea typeface="+mn-ea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ea typeface="+mn-ea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FF0000"/>
              </a:solidFill>
              <a:latin typeface="SutonnyMJ" pitchFamily="2" charset="0"/>
              <a:ea typeface="+mn-ea"/>
              <a:cs typeface="NikoshBAN" pitchFamily="2" charset="0"/>
            </a:endParaRPr>
          </a:p>
          <a:p>
            <a:pPr lvl="0" algn="ctr" defTabSz="914400"/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মাহমুদাবাদ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রাজউদ্দিন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আহমেদ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রাজু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রায়পুরা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নরসিংদী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ea typeface="+mn-ea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844" y="5257800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D:\Teacher profile\IMG_2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366" y="1192092"/>
            <a:ext cx="1719532" cy="210484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430044" y="1219201"/>
            <a:ext cx="4790099" cy="5903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381000"/>
            <a:ext cx="9677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CF5-BF47-4B0C-ABCD-6528C158005B}" type="datetime12">
              <a:rPr lang="en-US" smtClean="0"/>
              <a:t>8:25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00427"/>
            <a:ext cx="9753600" cy="66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4" y="5486400"/>
            <a:ext cx="5419626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00C1-2E70-4100-AB14-9BCCB426CDE1}" type="datetime12">
              <a:rPr lang="en-US" smtClean="0"/>
              <a:t>8:25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444" y="1853625"/>
            <a:ext cx="9194074" cy="3087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7340" y="152400"/>
            <a:ext cx="3010863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216416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জীবনধারণের জন্য যেসব কাজ করে তাকে শ্রম 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6D95-4CD4-41A1-984D-D211CBC56A15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" y="1276350"/>
            <a:ext cx="9119855" cy="474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5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486400"/>
            <a:ext cx="9730008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নিজের বেঁচে থাকার, অপরের কল্যাণের এবং সৃষ্টি জীবের উপকারের জন্য যে কাজ করে তা-ই শ্রম।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7D2-46F9-4F99-9667-F6CDDB24F533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1107772812_sri_lanka_tours_tea_plantation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8" y="1270812"/>
            <a:ext cx="5799931" cy="410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971082"/>
            <a:ext cx="9730008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8:25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Yunus\Desktop\Garments-D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4" y="1219200"/>
            <a:ext cx="8305800" cy="467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0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1435</TotalTime>
  <Words>548</Words>
  <Application>Microsoft Office PowerPoint</Application>
  <PresentationFormat>Custom</PresentationFormat>
  <Paragraphs>123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RH IT center</cp:lastModifiedBy>
  <cp:revision>328</cp:revision>
  <dcterms:created xsi:type="dcterms:W3CDTF">2006-08-16T00:00:00Z</dcterms:created>
  <dcterms:modified xsi:type="dcterms:W3CDTF">2017-11-04T15:29:15Z</dcterms:modified>
</cp:coreProperties>
</file>